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98" r:id="rId3"/>
    <p:sldId id="306" r:id="rId4"/>
    <p:sldId id="285" r:id="rId5"/>
    <p:sldId id="307" r:id="rId6"/>
    <p:sldId id="292" r:id="rId7"/>
    <p:sldId id="294" r:id="rId8"/>
    <p:sldId id="301" r:id="rId9"/>
    <p:sldId id="286" r:id="rId10"/>
    <p:sldId id="295" r:id="rId11"/>
    <p:sldId id="300" r:id="rId12"/>
    <p:sldId id="308" r:id="rId13"/>
    <p:sldId id="299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>
      <p:cViewPr>
        <p:scale>
          <a:sx n="100" d="100"/>
          <a:sy n="100" d="100"/>
        </p:scale>
        <p:origin x="-124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5CDEF-6A17-47C6-8F4D-84F625FDB8C7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9479D-A658-4DC8-AAE3-B6E3D4E9AA9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ĺžni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ĺžni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ĺžni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ovná spojnic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ovná spojnic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ĺžni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ĺžni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ovná spojnic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ovná spojnic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ĺžni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ovná spojnic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tex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obsah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3" name="Zástupný symbol päty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ovná spojnic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dátum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16. 2. 2016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Autofit/>
          </a:bodyPr>
          <a:lstStyle/>
          <a:p>
            <a:pPr algn="ctr"/>
            <a: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ČAstá</a:t>
            </a:r>
            <a:r>
              <a:rPr lang="sk-SK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sk-SK" sz="2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papiernićka</a:t>
            </a:r>
            <a:r>
              <a:rPr lang="sk-SK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</a:t>
            </a:r>
            <a:br>
              <a:rPr lang="sk-SK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sk-SK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17. - 19.02.2016</a:t>
            </a:r>
            <a:br>
              <a:rPr lang="sk-SK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sk-SK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Kancelária NR SR</a:t>
            </a:r>
            <a:endParaRPr lang="sk-SK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k-SK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Vyhodnotenie aktuálneho stavu krízovej pripravenosti</a:t>
            </a:r>
          </a:p>
          <a:p>
            <a:pPr algn="ctr">
              <a:buNone/>
            </a:pPr>
            <a:endParaRPr lang="sk-SK" sz="2000" b="1" i="1" dirty="0" smtClean="0">
              <a:latin typeface="Garamond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k-SK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Zdravotnícke zariadenie</a:t>
            </a:r>
          </a:p>
          <a:p>
            <a:pPr algn="ctr">
              <a:buNone/>
            </a:pPr>
            <a:r>
              <a:rPr lang="sk-SK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NEMOCNICA  ZVOLEN a.s.</a:t>
            </a:r>
          </a:p>
          <a:p>
            <a:pPr algn="ctr"/>
            <a:endParaRPr lang="sk-SK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950"/>
              </a:spcBef>
              <a:buClrTx/>
              <a:buSzPct val="75000"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cs-CZ" sz="2000" dirty="0" smtClean="0">
                <a:latin typeface="Garamond" pitchFamily="16" charset="0"/>
              </a:rPr>
              <a:t>Mgr. </a:t>
            </a:r>
            <a:r>
              <a:rPr lang="cs-CZ" sz="2000" dirty="0" err="1" smtClean="0">
                <a:latin typeface="Garamond" pitchFamily="16" charset="0"/>
              </a:rPr>
              <a:t>Rochus</a:t>
            </a:r>
            <a:r>
              <a:rPr lang="cs-CZ" sz="2000" dirty="0" smtClean="0">
                <a:latin typeface="Garamond" pitchFamily="16" charset="0"/>
              </a:rPr>
              <a:t> </a:t>
            </a:r>
            <a:r>
              <a:rPr lang="cs-CZ" sz="2000" dirty="0" err="1" smtClean="0">
                <a:latin typeface="Garamond" pitchFamily="16" charset="0"/>
              </a:rPr>
              <a:t>Húska</a:t>
            </a:r>
            <a:r>
              <a:rPr lang="cs-CZ" sz="2800" dirty="0" smtClean="0">
                <a:latin typeface="Garamond" pitchFamily="16" charset="0"/>
              </a:rPr>
              <a:t> </a:t>
            </a:r>
          </a:p>
          <a:p>
            <a:pPr marL="0" indent="0" algn="ctr">
              <a:buClrTx/>
              <a:buSzPct val="75000"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cs-CZ" sz="2000" u="sng" dirty="0" err="1" smtClean="0">
                <a:solidFill>
                  <a:srgbClr val="0000FF"/>
                </a:solidFill>
                <a:latin typeface="Garamond" pitchFamily="16" charset="0"/>
              </a:rPr>
              <a:t>rochus.huska</a:t>
            </a:r>
            <a:r>
              <a:rPr lang="cs-CZ" sz="2000" u="sng" dirty="0" smtClean="0">
                <a:solidFill>
                  <a:srgbClr val="0000FF"/>
                </a:solidFill>
                <a:latin typeface="Garamond" pitchFamily="16" charset="0"/>
              </a:rPr>
              <a:t>@</a:t>
            </a:r>
            <a:r>
              <a:rPr lang="cs-CZ" sz="2000" u="sng" dirty="0" err="1" smtClean="0">
                <a:solidFill>
                  <a:srgbClr val="0000FF"/>
                </a:solidFill>
                <a:latin typeface="Garamond" pitchFamily="16" charset="0"/>
              </a:rPr>
              <a:t>nemzvolen.sk</a:t>
            </a:r>
            <a:r>
              <a:rPr lang="cs-CZ" sz="2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b="1" dirty="0" smtClean="0">
                <a:solidFill>
                  <a:srgbClr val="B80047"/>
                </a:solidFill>
              </a:rPr>
              <a:t>NEMOCNICA ZVOLEN a.s. - člen skupiny AGEL. Sk</a:t>
            </a:r>
            <a:endParaRPr lang="sk-SK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524000"/>
            <a:ext cx="3581400" cy="167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124200"/>
            <a:ext cx="3581399" cy="3200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" name="Picture 4" descr="http://www.nemocnicazvolen.sk/fotogaleria/tlacove-spravy/150701-zvo-nemocnica-zvol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124200"/>
            <a:ext cx="36576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7467600" cy="1143000"/>
          </a:xfrm>
        </p:spPr>
        <p:txBody>
          <a:bodyPr/>
          <a:lstStyle/>
          <a:p>
            <a:r>
              <a:rPr lang="sk-SK" b="1" dirty="0" smtClean="0"/>
              <a:t>PREZENTÁCIA NZV a.s.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4" name="Picture 4" descr="http://www.nemocnicazvolen.sk/fotogaleria/tlacove-spravy/150831-lab-handlova/foto-1-biochemicko-hematologicke-laborator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1524000"/>
            <a:ext cx="3733800" cy="2438400"/>
          </a:xfrm>
          <a:prstGeom prst="rect">
            <a:avLst/>
          </a:prstGeom>
          <a:noFill/>
        </p:spPr>
      </p:pic>
      <p:pic>
        <p:nvPicPr>
          <p:cNvPr id="1026" name="Picture 2" descr="http://zvolenskepodujatia.files.wordpress.com/2013/05/mg-10782.jpg?w=350&amp;h=200&amp;crop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524000"/>
            <a:ext cx="3505200" cy="2438400"/>
          </a:xfrm>
          <a:prstGeom prst="rect">
            <a:avLst/>
          </a:prstGeom>
          <a:noFill/>
        </p:spPr>
      </p:pic>
      <p:pic>
        <p:nvPicPr>
          <p:cNvPr id="1030" name="Picture 6" descr="Výsledok vyhľadávania obrázkov pre dopyt nemocnica zvol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4114800"/>
            <a:ext cx="3505200" cy="2514600"/>
          </a:xfrm>
          <a:prstGeom prst="rect">
            <a:avLst/>
          </a:prstGeom>
          <a:noFill/>
        </p:spPr>
      </p:pic>
      <p:pic>
        <p:nvPicPr>
          <p:cNvPr id="1032" name="Picture 8" descr="http://www.scherex.cz/files/fotogalerie/centralni-sterilizace/nemocnice-zvolen/p1010075___h5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114800"/>
            <a:ext cx="37338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r>
              <a:rPr lang="sk-SK" dirty="0" smtClean="0"/>
              <a:t> </a:t>
            </a:r>
            <a:r>
              <a:rPr lang="sk-SK" b="1" dirty="0" smtClean="0"/>
              <a:t>227/2002 </a:t>
            </a:r>
            <a:r>
              <a:rPr lang="sk-SK" b="1" dirty="0" err="1" smtClean="0"/>
              <a:t>Z.z</a:t>
            </a:r>
            <a:r>
              <a:rPr lang="sk-SK" b="1" dirty="0" smtClean="0"/>
              <a:t>. ÚSTAVNÝ ZÁKON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7772400" cy="4873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sk-SK" b="1" dirty="0" smtClean="0">
                <a:solidFill>
                  <a:srgbClr val="C00000"/>
                </a:solidFill>
                <a:latin typeface="Garamond" pitchFamily="18" charset="0"/>
              </a:rPr>
              <a:t>O bezpečnosti štátu v čase vojny, vojnového stavu, výnimočného stavu a núdzového stavu</a:t>
            </a:r>
          </a:p>
          <a:p>
            <a:pPr>
              <a:buNone/>
            </a:pPr>
            <a:r>
              <a:rPr lang="sk-SK" sz="2000" dirty="0" smtClean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sk-SK" sz="2000" b="1" dirty="0" smtClean="0"/>
              <a:t>KRÍZOVÁ SITUÁCIA</a:t>
            </a:r>
          </a:p>
          <a:p>
            <a:pPr marL="266700" indent="-266700" algn="just">
              <a:buNone/>
            </a:pPr>
            <a:r>
              <a:rPr lang="sk-SK" b="1" dirty="0" smtClean="0">
                <a:solidFill>
                  <a:srgbClr val="C00000"/>
                </a:solidFill>
                <a:latin typeface="Garamond" pitchFamily="18" charset="0"/>
              </a:rPr>
              <a:t>Je obdobie, počas ktorého je bezprostredne ohrozená, alebo narušená bezpečnosť štátu a ústavné orgány môžu po splnení podmienok ustanovených v tomto ústavnom zákone na jej riešenie vypovedať vojnu, vyhlásiť vojnový stav, alebo výnimočný stav, alebo núdzový stav.   </a:t>
            </a:r>
            <a:endParaRPr lang="sk-SK" b="1" dirty="0">
              <a:solidFill>
                <a:srgbClr val="C00000"/>
              </a:solidFill>
              <a:latin typeface="Garamond" pitchFamily="18" charset="0"/>
            </a:endParaRPr>
          </a:p>
        </p:txBody>
      </p:sp>
      <p:sp>
        <p:nvSpPr>
          <p:cNvPr id="14338" name="AutoShape 2" descr="Výsledok vyhľadávania obrázkov pre dopyt záko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4340" name="AutoShape 4" descr="Výsledok vyhľadávania obrázkov pre dopyt záko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4344" name="Picture 8" descr="Výsledok vyhľadávania obrázkov pre dopyt záko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181600"/>
            <a:ext cx="38100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ÚLOHA Z ROZHODNUTIA</a:t>
            </a:r>
            <a:endParaRPr lang="sk-SK" b="1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346200"/>
                <a:gridCol w="1244600"/>
                <a:gridCol w="1244600"/>
                <a:gridCol w="1244600"/>
                <a:gridCol w="12446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MLF</a:t>
                      </a:r>
                      <a:endParaRPr lang="sk-SK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MLF</a:t>
                      </a:r>
                    </a:p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SPOLU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RLF</a:t>
                      </a:r>
                      <a:endParaRPr lang="sk-SK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RLF</a:t>
                      </a:r>
                    </a:p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SPOLU</a:t>
                      </a:r>
                    </a:p>
                    <a:p>
                      <a:pPr algn="ctr"/>
                      <a:endParaRPr lang="sk-SK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sk-SK" sz="1200" dirty="0" smtClean="0">
                          <a:solidFill>
                            <a:srgbClr val="C00000"/>
                          </a:solidFill>
                        </a:rPr>
                        <a:t>VNÚTORNÉ     </a:t>
                      </a:r>
                      <a:r>
                        <a:rPr lang="sk-SK" sz="1200" dirty="0" smtClean="0"/>
                        <a:t>CHIRURGICKÉ</a:t>
                      </a:r>
                      <a:endParaRPr lang="sk-SK" sz="1200" dirty="0" smtClean="0">
                        <a:solidFill>
                          <a:srgbClr val="C0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>
                          <a:solidFill>
                            <a:srgbClr val="C00000"/>
                          </a:solidFill>
                        </a:rPr>
                        <a:t>LEKÁRSTVO    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ODBORY</a:t>
                      </a:r>
                    </a:p>
                    <a:p>
                      <a:pPr algn="l"/>
                      <a:r>
                        <a:rPr lang="sk-SK" sz="1200" dirty="0" smtClean="0">
                          <a:solidFill>
                            <a:srgbClr val="C00000"/>
                          </a:solidFill>
                        </a:rPr>
                        <a:t>  </a:t>
                      </a:r>
                      <a:endParaRPr lang="sk-SK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sk-SK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sk-SK" sz="1200" b="0" dirty="0" smtClean="0">
                          <a:solidFill>
                            <a:schemeClr val="tx1"/>
                          </a:solidFill>
                        </a:rPr>
                        <a:t>CHIRURGICKÉ</a:t>
                      </a:r>
                      <a:r>
                        <a:rPr lang="sk-SK" sz="1200" dirty="0" smtClean="0">
                          <a:solidFill>
                            <a:srgbClr val="C00000"/>
                          </a:solidFill>
                        </a:rPr>
                        <a:t>   VNÚTORNÉ        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ODBORY              </a:t>
                      </a:r>
                      <a:r>
                        <a:rPr lang="sk-SK" sz="1200" dirty="0" smtClean="0">
                          <a:solidFill>
                            <a:srgbClr val="C00000"/>
                          </a:solidFill>
                        </a:rPr>
                        <a:t>LEKÁRSTVO</a:t>
                      </a:r>
                      <a:endParaRPr lang="sk-SK" sz="12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l"/>
                      <a:r>
                        <a:rPr lang="sk-SK" sz="1800" dirty="0" smtClean="0">
                          <a:solidFill>
                            <a:srgbClr val="C00000"/>
                          </a:solidFill>
                        </a:rPr>
                        <a:t>  </a:t>
                      </a:r>
                      <a:endParaRPr lang="sk-SK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174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118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292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129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261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390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uľka 7"/>
          <p:cNvGraphicFramePr>
            <a:graphicFrameLocks noGrp="1"/>
          </p:cNvGraphicFramePr>
          <p:nvPr/>
        </p:nvGraphicFramePr>
        <p:xfrm>
          <a:off x="457200" y="3200400"/>
          <a:ext cx="7467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1600200"/>
                <a:gridCol w="1066800"/>
                <a:gridCol w="1676400"/>
                <a:gridCol w="990600"/>
              </a:tblGrid>
              <a:tr h="430306">
                <a:tc>
                  <a:txBody>
                    <a:bodyPr/>
                    <a:lstStyle/>
                    <a:p>
                      <a:endParaRPr lang="sk-SK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sk-SK" sz="1600" b="1" dirty="0" smtClean="0">
                          <a:solidFill>
                            <a:srgbClr val="C00000"/>
                          </a:solidFill>
                        </a:rPr>
                        <a:t>POČET LÔŽOK</a:t>
                      </a:r>
                      <a:endParaRPr lang="sk-SK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</a:tr>
              <a:tr h="537882">
                <a:tc>
                  <a:txBody>
                    <a:bodyPr/>
                    <a:lstStyle/>
                    <a:p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ODDELENIE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AKTUÁLNY STAV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                                 RLF</a:t>
                      </a:r>
                    </a:p>
                    <a:p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CELKOM       CHIRURGICKÉ          INTERNÉ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27212">
                <a:tc>
                  <a:txBody>
                    <a:bodyPr/>
                    <a:lstStyle/>
                    <a:p>
                      <a:pPr algn="l"/>
                      <a:r>
                        <a:rPr lang="sk-SK" sz="1800" b="1" dirty="0" smtClean="0"/>
                        <a:t>OS SR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100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dirty="0" smtClean="0"/>
                        <a:t>100</a:t>
                      </a:r>
                      <a:endParaRPr lang="sk-SK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33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67</a:t>
                      </a:r>
                      <a:endParaRPr lang="sk-SK" sz="1800" b="1" dirty="0"/>
                    </a:p>
                  </a:txBody>
                  <a:tcPr/>
                </a:tc>
              </a:tr>
              <a:tr h="952052">
                <a:tc rowSpan="2">
                  <a:txBody>
                    <a:bodyPr/>
                    <a:lstStyle/>
                    <a:p>
                      <a:pPr algn="l"/>
                      <a:r>
                        <a:rPr lang="sk-SK" sz="1600" b="1" dirty="0" smtClean="0"/>
                        <a:t>POLICAJNÝ ZBOR</a:t>
                      </a:r>
                    </a:p>
                    <a:p>
                      <a:pPr algn="l"/>
                      <a:endParaRPr lang="sk-SK" sz="1600" b="1" dirty="0" smtClean="0"/>
                    </a:p>
                    <a:p>
                      <a:pPr algn="l"/>
                      <a:r>
                        <a:rPr lang="sk-SK" sz="1600" b="1" dirty="0" smtClean="0"/>
                        <a:t>HASIČSKÝ ZBOR</a:t>
                      </a:r>
                      <a:endParaRPr lang="sk-SK" sz="1600" b="1" dirty="0"/>
                    </a:p>
                    <a:p>
                      <a:pPr algn="l"/>
                      <a:r>
                        <a:rPr lang="sk-SK" sz="1600" b="1" dirty="0" smtClean="0"/>
                        <a:t>ZÁCHRANNÝ ZBOR</a:t>
                      </a:r>
                      <a:endParaRPr lang="sk-SK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15</a:t>
                      </a:r>
                      <a:endParaRPr lang="sk-SK" sz="1800" b="1" dirty="0"/>
                    </a:p>
                    <a:p>
                      <a:pPr algn="ctr"/>
                      <a:endParaRPr lang="sk-SK" sz="1800" b="1" dirty="0" smtClean="0"/>
                    </a:p>
                    <a:p>
                      <a:pPr algn="ctr"/>
                      <a:r>
                        <a:rPr lang="sk-SK" sz="1800" b="1" dirty="0" smtClean="0"/>
                        <a:t>5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dirty="0" smtClean="0"/>
                        <a:t>15</a:t>
                      </a:r>
                      <a:endParaRPr lang="sk-SK" sz="1800" dirty="0"/>
                    </a:p>
                    <a:p>
                      <a:pPr algn="ctr"/>
                      <a:endParaRPr lang="sk-SK" sz="1800" dirty="0" smtClean="0"/>
                    </a:p>
                    <a:p>
                      <a:pPr algn="ctr"/>
                      <a:r>
                        <a:rPr lang="sk-SK" sz="1800" dirty="0" smtClean="0"/>
                        <a:t>5</a:t>
                      </a:r>
                      <a:endParaRPr lang="sk-SK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dirty="0" smtClean="0"/>
                        <a:t>-</a:t>
                      </a:r>
                      <a:endParaRPr lang="sk-SK" sz="1800" dirty="0"/>
                    </a:p>
                    <a:p>
                      <a:pPr algn="ctr"/>
                      <a:endParaRPr lang="sk-SK" sz="1800" dirty="0" smtClean="0"/>
                    </a:p>
                    <a:p>
                      <a:pPr algn="ctr"/>
                      <a:r>
                        <a:rPr lang="sk-SK" sz="1800" dirty="0" smtClean="0"/>
                        <a:t>-</a:t>
                      </a:r>
                      <a:endParaRPr lang="sk-SK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dirty="0" smtClean="0"/>
                        <a:t>-</a:t>
                      </a:r>
                      <a:endParaRPr lang="sk-SK" sz="1800" dirty="0"/>
                    </a:p>
                    <a:p>
                      <a:pPr algn="ctr"/>
                      <a:endParaRPr lang="sk-SK" sz="1800" dirty="0" smtClean="0"/>
                    </a:p>
                    <a:p>
                      <a:pPr algn="ctr"/>
                      <a:r>
                        <a:rPr lang="sk-SK" sz="1800" dirty="0" smtClean="0"/>
                        <a:t>-</a:t>
                      </a:r>
                      <a:endParaRPr lang="sk-SK" sz="1800" dirty="0"/>
                    </a:p>
                  </a:txBody>
                  <a:tcPr/>
                </a:tc>
              </a:tr>
              <a:tr h="418652">
                <a:tc vMerge="1">
                  <a:txBody>
                    <a:bodyPr/>
                    <a:lstStyle/>
                    <a:p>
                      <a:pPr algn="l"/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k-SK" sz="1800" b="1" dirty="0" smtClean="0"/>
                    </a:p>
                    <a:p>
                      <a:pPr algn="ctr"/>
                      <a:r>
                        <a:rPr lang="sk-SK" sz="1800" b="1" dirty="0" smtClean="0"/>
                        <a:t>20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k-SK" sz="1800" dirty="0" smtClean="0"/>
                    </a:p>
                    <a:p>
                      <a:pPr algn="ctr"/>
                      <a:r>
                        <a:rPr lang="sk-SK" sz="1800" dirty="0" smtClean="0"/>
                        <a:t>20</a:t>
                      </a:r>
                      <a:endParaRPr lang="sk-SK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k-SK" sz="1800" b="1" dirty="0" smtClean="0"/>
                    </a:p>
                    <a:p>
                      <a:pPr algn="ctr"/>
                      <a:r>
                        <a:rPr lang="sk-SK" sz="1800" b="1" dirty="0" smtClean="0"/>
                        <a:t>7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k-SK" sz="1800" b="1" dirty="0" smtClean="0"/>
                    </a:p>
                    <a:p>
                      <a:pPr algn="ctr"/>
                      <a:r>
                        <a:rPr lang="sk-SK" sz="1800" b="1" dirty="0" smtClean="0"/>
                        <a:t>13</a:t>
                      </a:r>
                      <a:endParaRPr lang="sk-SK" sz="1800" b="1" dirty="0"/>
                    </a:p>
                  </a:txBody>
                  <a:tcPr/>
                </a:tc>
              </a:tr>
              <a:tr h="221428">
                <a:tc>
                  <a:txBody>
                    <a:bodyPr/>
                    <a:lstStyle/>
                    <a:p>
                      <a:pPr algn="ctr"/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40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80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ŠTRUKTÚRA LÔŽKOVÉHO FONDU NZV a.s. - ODDELENIA </a:t>
            </a:r>
            <a:endParaRPr lang="sk-SK" b="1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sz="quarter" idx="1"/>
          </p:nvPr>
        </p:nvGraphicFramePr>
        <p:xfrm>
          <a:off x="533400" y="1371600"/>
          <a:ext cx="7924800" cy="4291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61"/>
                <a:gridCol w="1859902"/>
                <a:gridCol w="1779037"/>
                <a:gridCol w="1051249"/>
                <a:gridCol w="1590351"/>
                <a:gridCol w="1320800"/>
              </a:tblGrid>
              <a:tr h="376215">
                <a:tc gridSpan="2">
                  <a:txBody>
                    <a:bodyPr/>
                    <a:lstStyle/>
                    <a:p>
                      <a:endParaRPr lang="sk-SK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POČET LÔŽOK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</a:tr>
              <a:tr h="463826">
                <a:tc>
                  <a:txBody>
                    <a:bodyPr/>
                    <a:lstStyle/>
                    <a:p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200" b="1" dirty="0" smtClean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ODDELENIE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MLF</a:t>
                      </a:r>
                    </a:p>
                    <a:p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AKTUÁLNY STAV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sk-SK" sz="1400" b="1" dirty="0" smtClean="0">
                          <a:solidFill>
                            <a:srgbClr val="C00000"/>
                          </a:solidFill>
                        </a:rPr>
                        <a:t>                                 RLF</a:t>
                      </a:r>
                    </a:p>
                    <a:p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CELKOM       CHIRURGICKÉ          INTERNÉ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1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CHIRURGICKÉ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67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77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77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</a:tr>
              <a:tr h="417444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2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GYNEKOLOGICKÉ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31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32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32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3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PÔRODNÍCKE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15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15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15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4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OAIM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5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5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5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5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VNÚTORNE LEK.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37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66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66</a:t>
                      </a:r>
                      <a:endParaRPr lang="sk-SK" sz="1800" b="1" dirty="0"/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6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PEDIATRICKÉ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17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37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37</a:t>
                      </a:r>
                      <a:endParaRPr lang="sk-SK" sz="1800" b="1" dirty="0"/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7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NEUROLOGICKÉ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34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48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48</a:t>
                      </a:r>
                      <a:endParaRPr lang="sk-SK" sz="1800" b="1" dirty="0"/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8</a:t>
                      </a:r>
                      <a:endParaRPr lang="sk-SK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GERIATRICKÉ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86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110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-</a:t>
                      </a:r>
                      <a:endParaRPr lang="sk-SK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/>
                        <a:t>110</a:t>
                      </a:r>
                      <a:endParaRPr lang="sk-SK" sz="1800" b="1" dirty="0"/>
                    </a:p>
                  </a:txBody>
                  <a:tcPr/>
                </a:tc>
              </a:tr>
              <a:tr h="376215"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292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390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129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800" b="1" dirty="0" smtClean="0">
                          <a:solidFill>
                            <a:srgbClr val="C00000"/>
                          </a:solidFill>
                        </a:rPr>
                        <a:t>261</a:t>
                      </a:r>
                      <a:endParaRPr lang="sk-SK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1143000"/>
          </a:xfrm>
        </p:spPr>
        <p:txBody>
          <a:bodyPr/>
          <a:lstStyle/>
          <a:p>
            <a:r>
              <a:rPr lang="sk-SK" b="1" dirty="0" smtClean="0"/>
              <a:t>ORGANIZAČNÁ ŠTRUKTÚRA </a:t>
            </a:r>
            <a:br>
              <a:rPr lang="sk-SK" b="1" dirty="0" smtClean="0"/>
            </a:br>
            <a:r>
              <a:rPr lang="sk-SK" b="1" dirty="0" smtClean="0"/>
              <a:t>NZV a.s</a:t>
            </a:r>
            <a:r>
              <a:rPr lang="sk-SK" dirty="0" smtClean="0"/>
              <a:t>.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sz="quarter" idx="1"/>
          </p:nvPr>
        </p:nvGraphicFramePr>
        <p:xfrm>
          <a:off x="457200" y="1828800"/>
          <a:ext cx="4495799" cy="4620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762000"/>
                <a:gridCol w="609600"/>
                <a:gridCol w="762000"/>
                <a:gridCol w="609599"/>
              </a:tblGrid>
              <a:tr h="381000">
                <a:tc rowSpan="2">
                  <a:txBody>
                    <a:bodyPr/>
                    <a:lstStyle/>
                    <a:p>
                      <a:r>
                        <a:rPr lang="sk-SK" sz="1200" dirty="0" smtClean="0"/>
                        <a:t>ODDELENIE</a:t>
                      </a:r>
                      <a:endParaRPr lang="sk-SK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sk-SK" sz="1200" dirty="0" smtClean="0"/>
                        <a:t>MIEROVÝ LÔŽKOVÝ FOND (MLF)</a:t>
                      </a:r>
                      <a:endParaRPr lang="sk-SK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</a:tr>
              <a:tr h="401782">
                <a:tc vMerge="1">
                  <a:txBody>
                    <a:bodyPr/>
                    <a:lstStyle/>
                    <a:p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LÔŽKA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L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ZA, ZS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200" b="1" dirty="0" smtClean="0">
                          <a:solidFill>
                            <a:srgbClr val="C00000"/>
                          </a:solidFill>
                        </a:rPr>
                        <a:t>PZP</a:t>
                      </a:r>
                      <a:endParaRPr lang="sk-SK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CHIRURGICKÉ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67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9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40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16</a:t>
                      </a:r>
                      <a:endParaRPr lang="sk-SK" b="1" dirty="0"/>
                    </a:p>
                  </a:txBody>
                  <a:tcPr/>
                </a:tc>
              </a:tr>
              <a:tr h="491836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GYNEKOLOGICKÉ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31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7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16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4</a:t>
                      </a:r>
                      <a:endParaRPr lang="sk-SK" b="1" dirty="0"/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PÔRODNÍCKE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10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-</a:t>
                      </a:r>
                      <a:endParaRPr lang="sk-SK" b="1" dirty="0"/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OAIM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9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29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5</a:t>
                      </a:r>
                      <a:endParaRPr lang="sk-SK" b="1" dirty="0"/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VNÚTORNÉ</a:t>
                      </a:r>
                    </a:p>
                    <a:p>
                      <a:r>
                        <a:rPr lang="sk-SK" sz="1200" b="1" dirty="0" smtClean="0"/>
                        <a:t>LEKÁRSTVO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37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7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31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5</a:t>
                      </a:r>
                      <a:endParaRPr lang="sk-SK" b="1" dirty="0"/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PEDIATRIA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17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4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10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3</a:t>
                      </a:r>
                      <a:endParaRPr lang="sk-SK" b="1" dirty="0"/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NEUROLOGICKÉ</a:t>
                      </a:r>
                      <a:endParaRPr lang="sk-SK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34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7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15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6</a:t>
                      </a:r>
                      <a:endParaRPr lang="sk-SK" b="1" dirty="0"/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GERIATRICKÉ</a:t>
                      </a:r>
                      <a:endParaRPr lang="sk-S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86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12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40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28</a:t>
                      </a:r>
                      <a:endParaRPr lang="sk-SK" b="1" dirty="0"/>
                    </a:p>
                  </a:txBody>
                  <a:tcPr/>
                </a:tc>
              </a:tr>
              <a:tr h="401782">
                <a:tc>
                  <a:txBody>
                    <a:bodyPr/>
                    <a:lstStyle/>
                    <a:p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>
                          <a:solidFill>
                            <a:srgbClr val="C00000"/>
                          </a:solidFill>
                        </a:rPr>
                        <a:t>292</a:t>
                      </a:r>
                      <a:endParaRPr lang="sk-SK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56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191</a:t>
                      </a:r>
                      <a:endParaRPr lang="sk-S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1" dirty="0" smtClean="0"/>
                        <a:t>67</a:t>
                      </a:r>
                      <a:endParaRPr lang="sk-SK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uľka 4"/>
          <p:cNvGraphicFramePr>
            <a:graphicFrameLocks noGrp="1"/>
          </p:cNvGraphicFramePr>
          <p:nvPr/>
        </p:nvGraphicFramePr>
        <p:xfrm>
          <a:off x="5105400" y="1828800"/>
          <a:ext cx="2819400" cy="2852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</a:tblGrid>
              <a:tr h="457200">
                <a:tc>
                  <a:txBody>
                    <a:bodyPr/>
                    <a:lstStyle/>
                    <a:p>
                      <a:r>
                        <a:rPr lang="sk-SK" dirty="0" err="1" smtClean="0"/>
                        <a:t>SVaLZ</a:t>
                      </a:r>
                      <a:endParaRPr lang="sk-SK" dirty="0"/>
                    </a:p>
                  </a:txBody>
                  <a:tcPr/>
                </a:tc>
              </a:tr>
              <a:tr h="398309">
                <a:tc>
                  <a:txBody>
                    <a:bodyPr/>
                    <a:lstStyle/>
                    <a:p>
                      <a:r>
                        <a:rPr lang="sk-SK" b="1" dirty="0" smtClean="0"/>
                        <a:t>RÁDIOLÓGIA  + CT</a:t>
                      </a:r>
                      <a:endParaRPr lang="sk-SK" b="1" dirty="0"/>
                    </a:p>
                  </a:txBody>
                  <a:tcPr/>
                </a:tc>
              </a:tr>
              <a:tr h="420924">
                <a:tc>
                  <a:txBody>
                    <a:bodyPr/>
                    <a:lstStyle/>
                    <a:p>
                      <a:r>
                        <a:rPr lang="sk-SK" b="1" dirty="0" smtClean="0"/>
                        <a:t>OKM</a:t>
                      </a:r>
                      <a:endParaRPr lang="sk-SK" b="1" dirty="0"/>
                    </a:p>
                  </a:txBody>
                  <a:tcPr/>
                </a:tc>
              </a:tr>
              <a:tr h="518995">
                <a:tc>
                  <a:txBody>
                    <a:bodyPr/>
                    <a:lstStyle/>
                    <a:p>
                      <a:r>
                        <a:rPr lang="sk-SK" b="1" dirty="0" smtClean="0"/>
                        <a:t>OHT a KB</a:t>
                      </a:r>
                      <a:endParaRPr lang="sk-SK" b="1" dirty="0"/>
                    </a:p>
                  </a:txBody>
                  <a:tcPr/>
                </a:tc>
              </a:tr>
              <a:tr h="417254">
                <a:tc>
                  <a:txBody>
                    <a:bodyPr/>
                    <a:lstStyle/>
                    <a:p>
                      <a:r>
                        <a:rPr lang="sk-SK" b="1" dirty="0" smtClean="0"/>
                        <a:t>FRO</a:t>
                      </a:r>
                      <a:endParaRPr lang="sk-SK" b="1" dirty="0"/>
                    </a:p>
                  </a:txBody>
                  <a:tcPr/>
                </a:tc>
              </a:tr>
              <a:tr h="622794">
                <a:tc>
                  <a:txBody>
                    <a:bodyPr/>
                    <a:lstStyle/>
                    <a:p>
                      <a:r>
                        <a:rPr lang="sk-SK" b="1" dirty="0" smtClean="0"/>
                        <a:t>NEMOCNIČNÁ LEKÁREŇ</a:t>
                      </a:r>
                      <a:endParaRPr lang="sk-SK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Výsledok vyhľadávania obrázkov pre dopyt nemocnica zvol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724400"/>
            <a:ext cx="29718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NA RIEŠENIE KRÍZOVÝCH SITUÁCIÍ 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20000" cy="4800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sk-SK" sz="2800" b="1" dirty="0" smtClean="0">
                <a:solidFill>
                  <a:srgbClr val="C00000"/>
                </a:solidFill>
              </a:rPr>
              <a:t>Krízový plán</a:t>
            </a:r>
          </a:p>
          <a:p>
            <a:pPr algn="just"/>
            <a:r>
              <a:rPr lang="sk-SK" sz="2000" b="1" dirty="0" smtClean="0"/>
              <a:t>Kapitoly I. – VI. </a:t>
            </a:r>
            <a:r>
              <a:rPr lang="sk-SK" sz="2000" dirty="0" smtClean="0"/>
              <a:t>- spracované podľa Vyhlášky  MH SR </a:t>
            </a:r>
            <a:r>
              <a:rPr lang="sk-SK" sz="2000" b="1" dirty="0" smtClean="0"/>
              <a:t>č.385/2011</a:t>
            </a:r>
            <a:r>
              <a:rPr lang="sk-SK" sz="2000" dirty="0" smtClean="0"/>
              <a:t> na možnosti nemocnice v súlade s rozhodnutím o určení za subjekt HM</a:t>
            </a:r>
          </a:p>
          <a:p>
            <a:pPr>
              <a:buNone/>
            </a:pPr>
            <a:endParaRPr lang="sk-SK" sz="2000" dirty="0" smtClean="0"/>
          </a:p>
          <a:p>
            <a:pPr>
              <a:buNone/>
            </a:pPr>
            <a:endParaRPr lang="sk-SK" sz="2000" dirty="0" smtClean="0"/>
          </a:p>
          <a:p>
            <a:r>
              <a:rPr lang="sk-SK" sz="2800" b="1" dirty="0" err="1" smtClean="0">
                <a:solidFill>
                  <a:srgbClr val="C00000"/>
                </a:solidFill>
              </a:rPr>
              <a:t>Pandemický</a:t>
            </a:r>
            <a:r>
              <a:rPr lang="sk-SK" sz="2800" b="1" dirty="0" smtClean="0">
                <a:solidFill>
                  <a:srgbClr val="C00000"/>
                </a:solidFill>
              </a:rPr>
              <a:t> plán </a:t>
            </a:r>
          </a:p>
          <a:p>
            <a:r>
              <a:rPr lang="sk-SK" sz="2000" dirty="0" smtClean="0"/>
              <a:t>Podľa možností NZV a.s. v spolupráci s RÚVZ Zvolen</a:t>
            </a:r>
          </a:p>
          <a:p>
            <a:endParaRPr lang="sk-SK" sz="2000" dirty="0" smtClean="0"/>
          </a:p>
          <a:p>
            <a:r>
              <a:rPr lang="sk-SK" sz="2800" b="1" dirty="0" smtClean="0">
                <a:solidFill>
                  <a:srgbClr val="C00000"/>
                </a:solidFill>
              </a:rPr>
              <a:t>Traumatologický plán</a:t>
            </a:r>
            <a:endParaRPr lang="sk-SK" sz="2800" dirty="0" smtClean="0"/>
          </a:p>
          <a:p>
            <a:pPr algn="just"/>
            <a:r>
              <a:rPr lang="sk-SK" sz="2000" dirty="0" smtClean="0"/>
              <a:t>Súčinnostný postup nemocnice pri NHPO – KOS Banská Bystrica</a:t>
            </a:r>
          </a:p>
          <a:p>
            <a:endParaRPr lang="sk-SK" sz="20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895600"/>
            <a:ext cx="251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</a:t>
            </a:r>
            <a:r>
              <a:rPr lang="sk-SK" b="1" dirty="0" smtClean="0"/>
              <a:t>Nemocnica Zvolen a.s. v prípade    </a:t>
            </a:r>
            <a:br>
              <a:rPr lang="sk-SK" b="1" dirty="0" smtClean="0"/>
            </a:br>
            <a:r>
              <a:rPr lang="sk-SK" b="1" dirty="0" smtClean="0"/>
              <a:t> VNN 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b="1" dirty="0" smtClean="0">
                <a:solidFill>
                  <a:srgbClr val="C00000"/>
                </a:solidFill>
              </a:rPr>
              <a:t>   Vytvorený „izolátor“  OAIM - JIS </a:t>
            </a:r>
          </a:p>
          <a:p>
            <a:r>
              <a:rPr lang="sk-SK" sz="2000" b="1" dirty="0" smtClean="0">
                <a:latin typeface="Garamond" pitchFamily="18" charset="0"/>
              </a:rPr>
              <a:t>Rozdelenie : na infekčnú        – počet lôžok : 2 lôžka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neinfekčnú časť – počet lôžok : 3 lôžka</a:t>
            </a:r>
          </a:p>
          <a:p>
            <a:pPr>
              <a:buNone/>
            </a:pPr>
            <a:endParaRPr lang="sk-SK" sz="2000" dirty="0" smtClean="0">
              <a:latin typeface="Garamond" pitchFamily="18" charset="0"/>
            </a:endParaRP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  </a:t>
            </a:r>
            <a:r>
              <a:rPr lang="sk-SK" sz="2000" b="1" dirty="0" smtClean="0">
                <a:solidFill>
                  <a:srgbClr val="C00000"/>
                </a:solidFill>
                <a:latin typeface="Garamond" pitchFamily="18" charset="0"/>
              </a:rPr>
              <a:t>„Izolátor“  zabezpečuje : </a:t>
            </a:r>
          </a:p>
          <a:p>
            <a:pPr>
              <a:buNone/>
            </a:pPr>
            <a:r>
              <a:rPr lang="sk-SK" sz="2000" dirty="0" smtClean="0">
                <a:latin typeface="Garamond" pitchFamily="18" charset="0"/>
              </a:rPr>
              <a:t>                                                        </a:t>
            </a:r>
            <a:r>
              <a:rPr lang="sk-SK" sz="2000" b="1" dirty="0" smtClean="0">
                <a:latin typeface="Garamond" pitchFamily="18" charset="0"/>
              </a:rPr>
              <a:t>a) umelú pľúcnu ventiláciu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b) monitorovacie zariadenia 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c) vyškolený a poučený personál 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d) vybavenie OOPP  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e) zabezpečená obmena vzduchu  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f) sklené steny –  dezinfekcia   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g) samostatný vchod                         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h) sterilizácia prostredia – </a:t>
            </a:r>
            <a:r>
              <a:rPr lang="sk-SK" sz="2000" b="1" dirty="0" err="1" smtClean="0">
                <a:latin typeface="Garamond" pitchFamily="18" charset="0"/>
              </a:rPr>
              <a:t>ger</a:t>
            </a:r>
            <a:r>
              <a:rPr lang="sk-SK" sz="2000" b="1" dirty="0" smtClean="0">
                <a:latin typeface="Garamond" pitchFamily="18" charset="0"/>
              </a:rPr>
              <a:t>. lampa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          </a:t>
            </a:r>
          </a:p>
          <a:p>
            <a:pPr>
              <a:buNone/>
            </a:pPr>
            <a:r>
              <a:rPr lang="sk-SK" sz="2000" b="1" dirty="0" smtClean="0">
                <a:latin typeface="Garamond" pitchFamily="18" charset="0"/>
              </a:rPr>
              <a:t>                                                                                </a:t>
            </a:r>
            <a:r>
              <a:rPr lang="sk-SK" sz="2000" dirty="0" smtClean="0">
                <a:latin typeface="Garamond" pitchFamily="18" charset="0"/>
              </a:rPr>
              <a:t>                                    </a:t>
            </a:r>
            <a:endParaRPr lang="sk-SK" sz="2000" dirty="0">
              <a:latin typeface="Garamond" pitchFamily="18" charset="0"/>
            </a:endParaRPr>
          </a:p>
        </p:txBody>
      </p:sp>
      <p:pic>
        <p:nvPicPr>
          <p:cNvPr id="1026" name="Picture 2" descr="http://mia.sk/up/image/2011/T53_54/JIS_29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971800"/>
            <a:ext cx="3124200" cy="3352800"/>
          </a:xfrm>
          <a:prstGeom prst="rect">
            <a:avLst/>
          </a:prstGeom>
          <a:noFill/>
        </p:spPr>
      </p:pic>
      <p:sp>
        <p:nvSpPr>
          <p:cNvPr id="1028" name="AutoShape 4" descr="Výsledok vyhľadávania obrázkov pre dopyt oopp zdravotníct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30" name="AutoShape 6" descr="Výsledok vyhľadávania obrázkov pre dopyt oopp zdravotníct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</a:t>
            </a:r>
            <a:r>
              <a:rPr lang="sk-SK" b="1" dirty="0" smtClean="0"/>
              <a:t>KRÍZOVÝ ŠTÁB NZV a.s.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k-SK" sz="2000" dirty="0" smtClean="0"/>
          </a:p>
          <a:p>
            <a:endParaRPr lang="sk-SK" sz="2000" dirty="0" smtClean="0"/>
          </a:p>
          <a:p>
            <a:endParaRPr lang="sk-SK" sz="2000" dirty="0" smtClean="0"/>
          </a:p>
          <a:p>
            <a:endParaRPr lang="sk-SK" sz="2000" dirty="0" smtClean="0"/>
          </a:p>
          <a:p>
            <a:endParaRPr lang="sk-SK" sz="2000" dirty="0" smtClean="0"/>
          </a:p>
          <a:p>
            <a:endParaRPr lang="sk-SK" sz="2000" dirty="0" smtClean="0"/>
          </a:p>
          <a:p>
            <a:endParaRPr lang="sk-SK" sz="2000" dirty="0" smtClean="0"/>
          </a:p>
          <a:p>
            <a:endParaRPr lang="sk-SK" sz="2000" b="1" dirty="0" smtClean="0"/>
          </a:p>
          <a:p>
            <a:r>
              <a:rPr lang="sk-SK" sz="2000" b="1" dirty="0" smtClean="0"/>
              <a:t>Ročný plán zasadnutí</a:t>
            </a:r>
          </a:p>
          <a:p>
            <a:r>
              <a:rPr lang="sk-SK" sz="2000" b="1" dirty="0" smtClean="0"/>
              <a:t>Náplň : v súlade s plánom hlavných úloh</a:t>
            </a:r>
          </a:p>
          <a:p>
            <a:r>
              <a:rPr lang="sk-SK" sz="2000" b="1" dirty="0" smtClean="0"/>
              <a:t>Postupy a metodiky sú koordinované so SOKRZ BB</a:t>
            </a:r>
          </a:p>
          <a:p>
            <a:r>
              <a:rPr lang="sk-SK" sz="2000" b="1" dirty="0" smtClean="0"/>
              <a:t>Výstupy sú predkladané manažmentu NZV a.s. </a:t>
            </a:r>
          </a:p>
          <a:p>
            <a:endParaRPr lang="sk-SK" dirty="0"/>
          </a:p>
        </p:txBody>
      </p:sp>
      <p:graphicFrame>
        <p:nvGraphicFramePr>
          <p:cNvPr id="5" name="Tabuľka 4"/>
          <p:cNvGraphicFramePr>
            <a:graphicFrameLocks noGrp="1"/>
          </p:cNvGraphicFramePr>
          <p:nvPr/>
        </p:nvGraphicFramePr>
        <p:xfrm>
          <a:off x="609600" y="1447800"/>
          <a:ext cx="7391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4572000"/>
              </a:tblGrid>
              <a:tr h="369632">
                <a:tc>
                  <a:txBody>
                    <a:bodyPr/>
                    <a:lstStyle/>
                    <a:p>
                      <a:r>
                        <a:rPr lang="sk-SK" dirty="0" smtClean="0"/>
                        <a:t>FUNKCIA V KŠ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PRACOVNÉ ZARADENIE</a:t>
                      </a:r>
                      <a:endParaRPr lang="sk-SK" dirty="0"/>
                    </a:p>
                  </a:txBody>
                  <a:tcPr/>
                </a:tc>
              </a:tr>
              <a:tr h="520034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Vedúci krízového štábu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Námestník pre zdravotnú starostlivosť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20034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Tajomník krízového štábu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Referent krízového riadenia a HM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9632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Členovia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Námestník pre ošetrovateľstvo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20034">
                <a:tc>
                  <a:txBody>
                    <a:bodyPr/>
                    <a:lstStyle/>
                    <a:p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Námestník pre úsek  </a:t>
                      </a:r>
                      <a:r>
                        <a:rPr lang="sk-SK" sz="1400" b="1" dirty="0" err="1" smtClean="0"/>
                        <a:t>organizačno</a:t>
                      </a:r>
                      <a:r>
                        <a:rPr lang="sk-SK" sz="1400" b="1" dirty="0" smtClean="0"/>
                        <a:t> - právny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20034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Námestník pre styk so zdravotnými  poisťovňami</a:t>
                      </a:r>
                      <a:endParaRPr lang="sk-SK" sz="14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POŽIADAVKA NA MR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7543800" cy="4873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sk-SK" sz="1700" b="1" dirty="0" smtClean="0"/>
              <a:t>NZV a.s. má vlastnú nemocničnú lekáreň </a:t>
            </a:r>
          </a:p>
          <a:p>
            <a:r>
              <a:rPr lang="sk-SK" sz="1700" b="1" dirty="0" smtClean="0"/>
              <a:t>Priestory vhodné na vyskladnenie tovaru MR</a:t>
            </a:r>
          </a:p>
          <a:p>
            <a:r>
              <a:rPr lang="sk-SK" sz="1700" b="1" dirty="0" smtClean="0"/>
              <a:t>Údaje sú zapracované do systému EPSIS</a:t>
            </a:r>
          </a:p>
          <a:p>
            <a:r>
              <a:rPr lang="sk-SK" sz="1700" b="1" dirty="0" smtClean="0"/>
              <a:t>Doprava je zabezpečená na základe potvrdenej požiadavky na prepravu</a:t>
            </a:r>
          </a:p>
        </p:txBody>
      </p:sp>
      <p:graphicFrame>
        <p:nvGraphicFramePr>
          <p:cNvPr id="4" name="Tabuľka 3"/>
          <p:cNvGraphicFramePr>
            <a:graphicFrameLocks noGrp="1"/>
          </p:cNvGraphicFramePr>
          <p:nvPr/>
        </p:nvGraphicFramePr>
        <p:xfrm>
          <a:off x="533400" y="3657601"/>
          <a:ext cx="7543801" cy="2895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126"/>
                <a:gridCol w="1429352"/>
                <a:gridCol w="1397416"/>
                <a:gridCol w="1381878"/>
                <a:gridCol w="996059"/>
                <a:gridCol w="1147970"/>
              </a:tblGrid>
              <a:tr h="746270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Názov</a:t>
                      </a:r>
                    </a:p>
                    <a:p>
                      <a:r>
                        <a:rPr lang="sk-SK" sz="1200" dirty="0" smtClean="0"/>
                        <a:t>komodity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Vecný</a:t>
                      </a:r>
                    </a:p>
                    <a:p>
                      <a:r>
                        <a:rPr lang="sk-SK" sz="1200" dirty="0" smtClean="0"/>
                        <a:t>prostriedok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Frekvencia denného objemu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Spôsob balenia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Množstvo</a:t>
                      </a:r>
                    </a:p>
                    <a:p>
                      <a:r>
                        <a:rPr lang="sk-SK" sz="1200" dirty="0" smtClean="0"/>
                        <a:t>vozidlo</a:t>
                      </a:r>
                      <a:endParaRPr lang="sk-S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Sklad MR</a:t>
                      </a:r>
                      <a:endParaRPr lang="sk-SK" sz="1200" dirty="0"/>
                    </a:p>
                  </a:txBody>
                  <a:tcPr/>
                </a:tc>
              </a:tr>
              <a:tr h="985109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Mobilizačné rezervy</a:t>
                      </a:r>
                      <a:endParaRPr lang="sk-SK" sz="12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Nákladný automobil</a:t>
                      </a:r>
                    </a:p>
                    <a:p>
                      <a:r>
                        <a:rPr lang="sk-SK" sz="1200" dirty="0" smtClean="0"/>
                        <a:t>Valník s plachtou</a:t>
                      </a:r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Iba jednorazová bez ďalšej potreby opakovať</a:t>
                      </a:r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Tovar na paletách palety je možné stohovať</a:t>
                      </a:r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sz="1800" dirty="0" smtClean="0"/>
                    </a:p>
                    <a:p>
                      <a:pPr algn="ctr"/>
                      <a:r>
                        <a:rPr lang="sk-SK" sz="1800" dirty="0" smtClean="0"/>
                        <a:t>9</a:t>
                      </a:r>
                      <a:endParaRPr lang="sk-SK" sz="1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Kysucké Nové Mesto</a:t>
                      </a:r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64220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Postele</a:t>
                      </a:r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Nákladný automobil</a:t>
                      </a:r>
                    </a:p>
                    <a:p>
                      <a:r>
                        <a:rPr lang="sk-SK" sz="1200" dirty="0" smtClean="0"/>
                        <a:t>Valník s plachtou</a:t>
                      </a:r>
                    </a:p>
                    <a:p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/>
                        <a:t>Iba jednorazová bez ďalšej potreby opakovať</a:t>
                      </a:r>
                    </a:p>
                    <a:p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/>
                        <a:t>Tovar na paletách palety je možné stohovať</a:t>
                      </a:r>
                    </a:p>
                    <a:p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sz="1800" dirty="0" smtClean="0"/>
                    </a:p>
                    <a:p>
                      <a:pPr algn="ctr"/>
                      <a:r>
                        <a:rPr lang="sk-SK" sz="1800" dirty="0" smtClean="0"/>
                        <a:t>130</a:t>
                      </a:r>
                      <a:endParaRPr lang="sk-SK" sz="1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Slovenská </a:t>
                      </a:r>
                      <a:r>
                        <a:rPr lang="sk-SK" sz="1200" dirty="0" err="1" smtClean="0"/>
                        <a:t>Ľupča</a:t>
                      </a:r>
                      <a:endParaRPr lang="sk-SK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r>
              <a:rPr lang="sk-SK" b="1" dirty="0" smtClean="0"/>
              <a:t>ZHRNUTIE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5483352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sk-SK" b="1" dirty="0" smtClean="0"/>
              <a:t>NZV a.s. zabezpečuje MLF a RLF</a:t>
            </a:r>
          </a:p>
          <a:p>
            <a:pPr>
              <a:buFont typeface="Wingdings" pitchFamily="2" charset="2"/>
              <a:buNone/>
            </a:pPr>
            <a:endParaRPr lang="sk-SK" dirty="0" smtClean="0"/>
          </a:p>
          <a:p>
            <a:r>
              <a:rPr lang="sk-SK" b="1" dirty="0" smtClean="0"/>
              <a:t>PERSONALISTIKA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b="1" dirty="0" smtClean="0"/>
              <a:t>ZÁSOBOVANIE </a:t>
            </a:r>
          </a:p>
          <a:p>
            <a:endParaRPr lang="sk-SK" dirty="0" smtClean="0"/>
          </a:p>
          <a:p>
            <a:endParaRPr lang="sk-SK" dirty="0" smtClean="0"/>
          </a:p>
          <a:p>
            <a:pPr algn="just"/>
            <a:r>
              <a:rPr lang="sk-SK" b="1" dirty="0" smtClean="0"/>
              <a:t>NEMOCNICA ZVOLEN a.s. </a:t>
            </a:r>
            <a:r>
              <a:rPr lang="sk-SK" sz="2800" b="1" i="1" dirty="0" smtClean="0">
                <a:solidFill>
                  <a:srgbClr val="C00000"/>
                </a:solidFill>
              </a:rPr>
              <a:t>spĺňa </a:t>
            </a:r>
            <a:r>
              <a:rPr lang="sk-SK" b="1" dirty="0" smtClean="0"/>
              <a:t>znaky nemocníc podľa 770 VYHLÁŠKA Ministerstva zdravotníctva Slovenskej republiky z 20. decembra 2004,</a:t>
            </a:r>
            <a:r>
              <a:rPr lang="sk-SK" dirty="0" smtClean="0"/>
              <a:t> ktorou sa ustanovujú určujúce znaky jednotlivých druhov zdravotníckych zariadení</a:t>
            </a:r>
            <a:r>
              <a:rPr lang="sk-SK" b="1" dirty="0" smtClean="0"/>
              <a:t>.</a:t>
            </a:r>
            <a:endParaRPr lang="sk-SK" b="1" i="1" dirty="0" smtClean="0"/>
          </a:p>
        </p:txBody>
      </p:sp>
      <p:pic>
        <p:nvPicPr>
          <p:cNvPr id="4" name="Picture 2" descr="J: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524000"/>
            <a:ext cx="2286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J:\lek a s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09800"/>
            <a:ext cx="251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J:\leka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2004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C00000"/>
                </a:solidFill>
              </a:rPr>
              <a:t>         ĎAKUJEM ZA POZORNOSŤ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7467600" cy="5026152"/>
          </a:xfrm>
        </p:spPr>
        <p:txBody>
          <a:bodyPr/>
          <a:lstStyle/>
          <a:p>
            <a:pPr>
              <a:buNone/>
            </a:pPr>
            <a:r>
              <a:rPr lang="sk-SK" dirty="0" smtClean="0">
                <a:solidFill>
                  <a:srgbClr val="C00000"/>
                </a:solidFill>
              </a:rPr>
              <a:t>                                 </a:t>
            </a:r>
            <a:r>
              <a:rPr lang="sk-SK" b="1" dirty="0" smtClean="0">
                <a:solidFill>
                  <a:srgbClr val="C00000"/>
                </a:solidFill>
              </a:rPr>
              <a:t>DOVIDENIA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r>
              <a:rPr lang="sk-SK" b="1" dirty="0" smtClean="0">
                <a:solidFill>
                  <a:srgbClr val="C00000"/>
                </a:solidFill>
              </a:rPr>
              <a:t>                      a .....</a:t>
            </a:r>
            <a:endParaRPr lang="sk-SK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Výsledok vyhľadávania obrázkov pre dopyt záko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4572000"/>
            <a:ext cx="3962400" cy="1828800"/>
          </a:xfrm>
          <a:prstGeom prst="rect">
            <a:avLst/>
          </a:prstGeom>
          <a:noFill/>
        </p:spPr>
      </p:pic>
      <p:sp>
        <p:nvSpPr>
          <p:cNvPr id="1026" name="AutoShape 2" descr="Výsledok vyhľadávania obrázkov pre dopyt nemocnica zvol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28" name="AutoShape 4" descr="Výsledok vyhľadávania obrázkov pre dopyt nemocnica zvol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30" name="Picture 6" descr="http://i.sme.sk/cdata/7/43/4356337/nemocnic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057400"/>
            <a:ext cx="39624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áda">
  <a:themeElements>
    <a:clrScheme name="Arkád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ád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ád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704FF4FF09C449B3BA936E1A1364FF" ma:contentTypeVersion="2" ma:contentTypeDescription="Create a new document." ma:contentTypeScope="" ma:versionID="ca438c5d5c3af10dbf09419343077562">
  <xsd:schema xmlns:xsd="http://www.w3.org/2001/XMLSchema" xmlns:xs="http://www.w3.org/2001/XMLSchema" xmlns:p="http://schemas.microsoft.com/office/2006/metadata/properties" xmlns:ns2="b702551a-27e8-48dd-8c57-2ece3171811a" targetNamespace="http://schemas.microsoft.com/office/2006/metadata/properties" ma:root="true" ma:fieldsID="09d9392c161e008b45dfb6c6144fd64c" ns2:_="">
    <xsd:import namespace="b702551a-27e8-48dd-8c57-2ece3171811a"/>
    <xsd:element name="properties">
      <xsd:complexType>
        <xsd:sequence>
          <xsd:element name="documentManagement">
            <xsd:complexType>
              <xsd:all>
                <xsd:element ref="ns2:IsSourcesIte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2551a-27e8-48dd-8c57-2ece3171811a" elementFormDefault="qualified">
    <xsd:import namespace="http://schemas.microsoft.com/office/2006/documentManagement/types"/>
    <xsd:import namespace="http://schemas.microsoft.com/office/infopath/2007/PartnerControls"/>
    <xsd:element name="IsSourcesItem" ma:index="8" nillable="true" ma:displayName="IsSourcesItem" ma:hidden="true" ma:internalName="IsSourcesItem" ma:readOnly="false">
      <xsd:simpleType>
        <xsd:restriction base="dms:Text">
          <xsd:maxLength value="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SourcesItem xmlns="b702551a-27e8-48dd-8c57-2ece3171811a">Yes</IsSourcesItem>
  </documentManagement>
</p:properties>
</file>

<file path=customXml/itemProps1.xml><?xml version="1.0" encoding="utf-8"?>
<ds:datastoreItem xmlns:ds="http://schemas.openxmlformats.org/officeDocument/2006/customXml" ds:itemID="{071C3AA4-D74A-413D-B2D4-FC9D576984E6}"/>
</file>

<file path=customXml/itemProps2.xml><?xml version="1.0" encoding="utf-8"?>
<ds:datastoreItem xmlns:ds="http://schemas.openxmlformats.org/officeDocument/2006/customXml" ds:itemID="{BB7BB9D2-1983-4CDB-BF60-FD2BD01B9871}"/>
</file>

<file path=customXml/itemProps3.xml><?xml version="1.0" encoding="utf-8"?>
<ds:datastoreItem xmlns:ds="http://schemas.openxmlformats.org/officeDocument/2006/customXml" ds:itemID="{53E37910-11EF-46F2-B26D-9691018B3897}"/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1351</TotalTime>
  <Words>657</Words>
  <Application>Microsoft Office PowerPoint</Application>
  <PresentationFormat>Prezentácia na obrazovke (4:3)</PresentationFormat>
  <Paragraphs>294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Arkáda</vt:lpstr>
      <vt:lpstr> ČAstá papiernićka   17. - 19.02.2016 Kancelária NR SR</vt:lpstr>
      <vt:lpstr>NEMOCNICA ZVOLEN a.s. - člen skupiny AGEL. Sk</vt:lpstr>
      <vt:lpstr>PREZENTÁCIA NZV a.s.</vt:lpstr>
      <vt:lpstr> 227/2002 Z.z. ÚSTAVNÝ ZÁKON</vt:lpstr>
      <vt:lpstr>ÚLOHA Z ROZHODNUTIA</vt:lpstr>
      <vt:lpstr>ŠTRUKTÚRA LÔŽKOVÉHO FONDU NZV a.s. - ODDELENIA </vt:lpstr>
      <vt:lpstr>ORGANIZAČNÁ ŠTRUKTÚRA  NZV a.s.</vt:lpstr>
      <vt:lpstr>NA RIEŠENIE KRÍZOVÝCH SITUÁCIÍ </vt:lpstr>
      <vt:lpstr> Nemocnica Zvolen a.s. v prípade      VNN </vt:lpstr>
      <vt:lpstr> KRÍZOVÝ ŠTÁB NZV a.s.</vt:lpstr>
      <vt:lpstr>POŽIADAVKA NA MR</vt:lpstr>
      <vt:lpstr>ZHRNUTIE</vt:lpstr>
      <vt:lpstr>         ĎAKUJEM ZA POZORNOSŤ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Húska</dc:creator>
  <cp:lastModifiedBy>huska</cp:lastModifiedBy>
  <cp:revision>171</cp:revision>
  <dcterms:created xsi:type="dcterms:W3CDTF">2015-09-04T09:06:52Z</dcterms:created>
  <dcterms:modified xsi:type="dcterms:W3CDTF">2016-02-16T13:20:56Z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0x010100D9704FF4FF09C449B3BA936E1A1364FF</vt:lpwstr>
  </property>
</Properties>
</file>